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34"/>
  </p:notesMasterIdLst>
  <p:handoutMasterIdLst>
    <p:handoutMasterId r:id="rId35"/>
  </p:handoutMasterIdLst>
  <p:sldIdLst>
    <p:sldId id="256" r:id="rId5"/>
    <p:sldId id="373" r:id="rId6"/>
    <p:sldId id="374" r:id="rId7"/>
    <p:sldId id="375" r:id="rId8"/>
    <p:sldId id="377" r:id="rId9"/>
    <p:sldId id="378" r:id="rId10"/>
    <p:sldId id="379" r:id="rId11"/>
    <p:sldId id="380" r:id="rId12"/>
    <p:sldId id="381" r:id="rId13"/>
    <p:sldId id="382" r:id="rId14"/>
    <p:sldId id="383" r:id="rId15"/>
    <p:sldId id="384" r:id="rId16"/>
    <p:sldId id="386" r:id="rId17"/>
    <p:sldId id="387" r:id="rId18"/>
    <p:sldId id="388" r:id="rId19"/>
    <p:sldId id="389" r:id="rId20"/>
    <p:sldId id="391" r:id="rId21"/>
    <p:sldId id="390" r:id="rId22"/>
    <p:sldId id="392" r:id="rId23"/>
    <p:sldId id="393" r:id="rId24"/>
    <p:sldId id="394" r:id="rId25"/>
    <p:sldId id="395" r:id="rId26"/>
    <p:sldId id="396" r:id="rId27"/>
    <p:sldId id="397" r:id="rId28"/>
    <p:sldId id="398" r:id="rId29"/>
    <p:sldId id="399" r:id="rId30"/>
    <p:sldId id="400" r:id="rId31"/>
    <p:sldId id="401" r:id="rId32"/>
    <p:sldId id="402" r:id="rId33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n Koster" initials="EK" lastIdx="1" clrIdx="0">
    <p:extLst>
      <p:ext uri="{19B8F6BF-5375-455C-9EA6-DF929625EA0E}">
        <p15:presenceInfo xmlns:p15="http://schemas.microsoft.com/office/powerpoint/2012/main" userId="S-1-5-21-1659004503-1220945662-839522115-116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700"/>
    <a:srgbClr val="192747"/>
    <a:srgbClr val="1B3D6D"/>
    <a:srgbClr val="F6B53A"/>
    <a:srgbClr val="1F497D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74" autoAdjust="0"/>
    <p:restoredTop sz="91946" autoAdjust="0"/>
  </p:normalViewPr>
  <p:slideViewPr>
    <p:cSldViewPr snapToGrid="0" snapToObjects="1">
      <p:cViewPr varScale="1">
        <p:scale>
          <a:sx n="65" d="100"/>
          <a:sy n="65" d="100"/>
        </p:scale>
        <p:origin x="168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r">
              <a:defRPr sz="1300"/>
            </a:lvl1pPr>
          </a:lstStyle>
          <a:p>
            <a:fld id="{43D097AB-4373-ED47-94C0-139DF916E70E}" type="datetime1">
              <a:rPr lang="en-US" smtClean="0"/>
              <a:t>11/16/2015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r">
              <a:defRPr sz="1300"/>
            </a:lvl1pPr>
          </a:lstStyle>
          <a:p>
            <a:fld id="{EB35D9F1-4241-3142-87D2-C5E67FD01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1301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r">
              <a:defRPr sz="1300"/>
            </a:lvl1pPr>
          </a:lstStyle>
          <a:p>
            <a:fld id="{021139AE-1DC1-A440-8156-56A766CEB29F}" type="datetime1">
              <a:rPr lang="en-US" smtClean="0"/>
              <a:t>11/16/2015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8500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2" tIns="46586" rIns="93172" bIns="4658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2" tIns="46586" rIns="93172" bIns="46586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r">
              <a:defRPr sz="1300"/>
            </a:lvl1pPr>
          </a:lstStyle>
          <a:p>
            <a:fld id="{769F3A79-957A-E344-A7EE-94164ABF9C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2011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F3A79-957A-E344-A7EE-94164ABF9C1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9722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F3A79-957A-E344-A7EE-94164ABF9C1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117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resentation Cov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250538"/>
            <a:ext cx="7772400" cy="1470025"/>
          </a:xfrm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COVER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86304"/>
            <a:ext cx="6400800" cy="560839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685800" y="1575280"/>
            <a:ext cx="77724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685800" y="2455208"/>
            <a:ext cx="77724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685800" y="2554993"/>
            <a:ext cx="7772400" cy="0"/>
          </a:xfrm>
          <a:prstGeom prst="line">
            <a:avLst/>
          </a:prstGeom>
          <a:ln w="19050" cmpd="sng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685800" y="1457351"/>
            <a:ext cx="7772400" cy="0"/>
          </a:xfrm>
          <a:prstGeom prst="line">
            <a:avLst/>
          </a:prstGeom>
          <a:ln w="19050" cmpd="sng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982" y="4398633"/>
            <a:ext cx="1703143" cy="170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7360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Copy Style Shee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677862"/>
          </a:xfrm>
        </p:spPr>
        <p:txBody>
          <a:bodyPr anchor="t" anchorCtr="0">
            <a:normAutofit/>
          </a:bodyPr>
          <a:lstStyle>
            <a:lvl1pPr marL="91440" algn="l">
              <a:spcBef>
                <a:spcPts val="0"/>
              </a:spcBef>
              <a:defRPr sz="3600" b="1" i="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general copy style sheet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168400"/>
            <a:ext cx="8229600" cy="4957763"/>
          </a:xfrm>
        </p:spPr>
        <p:txBody>
          <a:bodyPr/>
          <a:lstStyle>
            <a:lvl1pPr marL="91440" indent="0">
              <a:buClr>
                <a:schemeClr val="accent1"/>
              </a:buClr>
              <a:buFont typeface="Wingdings" charset="2"/>
              <a:buNone/>
              <a:defRPr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/>
            </a:lvl2pPr>
            <a:lvl3pPr marL="1143000" indent="-228600">
              <a:buClr>
                <a:schemeClr val="accent1"/>
              </a:buClr>
              <a:buSzPct val="50000"/>
              <a:buFont typeface="Wingdings" charset="2"/>
              <a:buChar char=""/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83200" y="6356350"/>
            <a:ext cx="2895600" cy="365125"/>
          </a:xfrm>
        </p:spPr>
        <p:txBody>
          <a:bodyPr/>
          <a:lstStyle>
            <a:lvl1pPr algn="r">
              <a:defRPr sz="1000" b="1" i="0">
                <a:solidFill>
                  <a:schemeClr val="bg1"/>
                </a:solidFill>
                <a:latin typeface="Arial"/>
              </a:defRPr>
            </a:lvl1pPr>
          </a:lstStyle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93100" y="6356350"/>
            <a:ext cx="393700" cy="365125"/>
          </a:xfrm>
        </p:spPr>
        <p:txBody>
          <a:bodyPr/>
          <a:lstStyle>
            <a:lvl1pPr>
              <a:defRPr sz="1000" b="0" i="0">
                <a:solidFill>
                  <a:schemeClr val="bg1"/>
                </a:solidFill>
                <a:latin typeface="Arial"/>
              </a:defRPr>
            </a:lvl1pPr>
          </a:lstStyle>
          <a:p>
            <a:fld id="{73FF3476-E0DC-984C-B180-EFFAB7B60F2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34" y="6436921"/>
            <a:ext cx="2590999" cy="38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891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Cov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616530" y="2529607"/>
            <a:ext cx="7772400" cy="1470025"/>
          </a:xfrm>
        </p:spPr>
        <p:txBody>
          <a:bodyPr/>
          <a:lstStyle>
            <a:lvl1pPr marL="91440" algn="l">
              <a:defRPr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section COVER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12374" y="2529607"/>
            <a:ext cx="0" cy="1470025"/>
          </a:xfrm>
          <a:prstGeom prst="line">
            <a:avLst/>
          </a:prstGeom>
          <a:ln w="19050" cmpd="sng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57037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ulleted Copy Style Shee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677862"/>
          </a:xfrm>
        </p:spPr>
        <p:txBody>
          <a:bodyPr anchor="t" anchorCtr="0">
            <a:normAutofit/>
          </a:bodyPr>
          <a:lstStyle>
            <a:lvl1pPr marL="91440" algn="l">
              <a:spcBef>
                <a:spcPts val="0"/>
              </a:spcBef>
              <a:defRPr sz="3600" b="1" i="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Bulleted copy style 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8400"/>
            <a:ext cx="8229600" cy="4957763"/>
          </a:xfrm>
        </p:spPr>
        <p:txBody>
          <a:bodyPr/>
          <a:lstStyle>
            <a:lvl1pPr marL="438912" indent="-342900">
              <a:buClr>
                <a:schemeClr val="accent1"/>
              </a:buClr>
              <a:buSzPct val="80000"/>
              <a:buFont typeface="Wingdings" charset="2"/>
              <a:buChar char=""/>
              <a:defRPr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/>
            </a:lvl2pPr>
            <a:lvl3pPr marL="1143000" indent="-228600">
              <a:buClr>
                <a:schemeClr val="accent1"/>
              </a:buClr>
              <a:buSzPct val="50000"/>
              <a:buFont typeface="Wingdings" charset="2"/>
              <a:buChar char=""/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83200" y="6356350"/>
            <a:ext cx="2895600" cy="365125"/>
          </a:xfrm>
        </p:spPr>
        <p:txBody>
          <a:bodyPr/>
          <a:lstStyle>
            <a:lvl1pPr algn="r">
              <a:defRPr sz="1000" b="1" i="0">
                <a:solidFill>
                  <a:schemeClr val="bg1"/>
                </a:solidFill>
                <a:latin typeface="Arial"/>
              </a:defRPr>
            </a:lvl1pPr>
          </a:lstStyle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93100" y="6356350"/>
            <a:ext cx="393700" cy="365125"/>
          </a:xfrm>
        </p:spPr>
        <p:txBody>
          <a:bodyPr/>
          <a:lstStyle>
            <a:lvl1pPr>
              <a:defRPr sz="1000" b="0" i="0">
                <a:solidFill>
                  <a:schemeClr val="bg1"/>
                </a:solidFill>
                <a:latin typeface="Arial"/>
              </a:defRPr>
            </a:lvl1pPr>
          </a:lstStyle>
          <a:p>
            <a:fld id="{73FF3476-E0DC-984C-B180-EFFAB7B60F2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34" y="6436921"/>
            <a:ext cx="2590999" cy="38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170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Style Shee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PICTURE STYLE SHEET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83200" y="6356350"/>
            <a:ext cx="2895600" cy="365125"/>
          </a:xfrm>
        </p:spPr>
        <p:txBody>
          <a:bodyPr/>
          <a:lstStyle>
            <a:lvl1pPr algn="r">
              <a:defRPr sz="1000" b="1" i="0">
                <a:solidFill>
                  <a:schemeClr val="bg1"/>
                </a:solidFill>
                <a:latin typeface="Arial"/>
              </a:defRPr>
            </a:lvl1pPr>
          </a:lstStyle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93100" y="6356350"/>
            <a:ext cx="393700" cy="365125"/>
          </a:xfrm>
        </p:spPr>
        <p:txBody>
          <a:bodyPr/>
          <a:lstStyle>
            <a:lvl1pPr>
              <a:defRPr sz="1000" b="0" i="0">
                <a:solidFill>
                  <a:schemeClr val="bg1"/>
                </a:solidFill>
                <a:latin typeface="Arial"/>
              </a:defRPr>
            </a:lvl1pPr>
          </a:lstStyle>
          <a:p>
            <a:fld id="{73FF3476-E0DC-984C-B180-EFFAB7B60F2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34" y="6436921"/>
            <a:ext cx="2590999" cy="38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3847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Blu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630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www.envisionexperience.com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F3476-E0DC-984C-B180-EFFAB7B60F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79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4" r:id="rId3"/>
    <p:sldLayoutId id="2147483650" r:id="rId4"/>
    <p:sldLayoutId id="2147483657" r:id="rId5"/>
    <p:sldLayoutId id="2147483661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MgH5PUqMxgU" TargetMode="External"/><Relationship Id="rId2" Type="http://schemas.openxmlformats.org/officeDocument/2006/relationships/hyperlink" Target="http://www.youtube.com/watch?v=ExjDzDsgbww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en.wikipedia.org/wiki/File:Dale_Bumpers.jpg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youtube.com/watch?v=7qsBGUh69FA" TargetMode="External"/><Relationship Id="rId5" Type="http://schemas.openxmlformats.org/officeDocument/2006/relationships/image" Target="../media/image25.jpeg"/><Relationship Id="rId4" Type="http://schemas.openxmlformats.org/officeDocument/2006/relationships/hyperlink" Target="http://www.youtube.com/watch?v=vnUv7y4U2T0&amp;NR=1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ww.youtube.com/watch?v=1uXKVjom734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www.youtube.com/watch?v=pueoTqYTtu0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youtube.com/watch?v=71oSnNsd9XU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jpeg"/><Relationship Id="rId5" Type="http://schemas.openxmlformats.org/officeDocument/2006/relationships/hyperlink" Target="http://www.youtube.com/watch?v=yX_WCoDKKas" TargetMode="Externa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www.youtube.com/watch?v=umGruGRqlA8" TargetMode="Externa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DF9PsMDjc8g&amp;feature=related" TargetMode="Externa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AIme1wa5w5A&amp;NR=1" TargetMode="External"/><Relationship Id="rId2" Type="http://schemas.openxmlformats.org/officeDocument/2006/relationships/hyperlink" Target="http://www.youtube.com/watch?v=bdI9xrso6tM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HyMDe9jj8X8&amp;feature=channel" TargetMode="Externa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NpwdcmjBgNA&amp;feature=related" TargetMode="Externa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jU7fhIO7DG0" TargetMode="Externa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youtube.com/watch?v=GabMEHfCjT0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RFV5_MA2t58" TargetMode="External"/><Relationship Id="rId2" Type="http://schemas.openxmlformats.org/officeDocument/2006/relationships/hyperlink" Target="http://www.youtube.com/watch?v=UjgF3Xi-NO8&amp;feature=related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hyperlink" Target="http://www.4president.org/speeches/2008/fredthompson2008announcement.htm" TargetMode="External"/><Relationship Id="rId7" Type="http://schemas.openxmlformats.org/officeDocument/2006/relationships/hyperlink" Target="http://www.4president.org/speeches/1972/shirleychisholm1972announcement.htm" TargetMode="Externa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5.png"/><Relationship Id="rId5" Type="http://schemas.openxmlformats.org/officeDocument/2006/relationships/hyperlink" Target="http://www.4president.org/speeches/2008/kucinich2008announcement.htm" TargetMode="External"/><Relationship Id="rId4" Type="http://schemas.openxmlformats.org/officeDocument/2006/relationships/image" Target="../media/image5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youtube.com/watch?v=zZnqBL6iYjA&amp;playnext=1&amp;list=PL2B80D064BC9D60C5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MDUQW8LUMs8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youtube.com/watch?v=Fr7P-rBO6-4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youtube.com/watch?v=xEqORFSfCP8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Campaign Advertising</a:t>
            </a:r>
            <a:endParaRPr lang="en-US" sz="3600" dirty="0"/>
          </a:p>
        </p:txBody>
      </p:sp>
      <p:pic>
        <p:nvPicPr>
          <p:cNvPr id="1026" name="Picture 2" descr="Chase the Race 2016_Compact-300dpi-RG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7174" y="3627632"/>
            <a:ext cx="48768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474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2460625"/>
            <a:ext cx="4114800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en-US" dirty="0">
                <a:solidFill>
                  <a:schemeClr val="bg1"/>
                </a:solidFill>
                <a:latin typeface="Palatino Linotype" panose="02040502050505030304" pitchFamily="18" charset="0"/>
                <a:hlinkClick r:id="rId2"/>
              </a:rPr>
              <a:t>Daisy Ad, LBJ 1964 campaign </a:t>
            </a:r>
            <a:endParaRPr lang="en-US" altLang="en-US" dirty="0">
              <a:solidFill>
                <a:schemeClr val="bg1"/>
              </a:solidFill>
              <a:latin typeface="Palatino Linotype" panose="02040502050505030304" pitchFamily="18" charset="0"/>
            </a:endParaRPr>
          </a:p>
          <a:p>
            <a:pPr>
              <a:spcBef>
                <a:spcPct val="50000"/>
              </a:spcBef>
            </a:pPr>
            <a:endParaRPr lang="en-US" altLang="en-US" dirty="0">
              <a:solidFill>
                <a:schemeClr val="bg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3200400" y="1828800"/>
            <a:ext cx="2438400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en-US" dirty="0">
                <a:latin typeface="Palatino Linotype" panose="02040502050505030304" pitchFamily="18" charset="0"/>
                <a:hlinkClick r:id="rId3"/>
              </a:rPr>
              <a:t>Steve Forbes on taxes</a:t>
            </a:r>
            <a:endParaRPr lang="en-US" altLang="en-US" dirty="0">
              <a:latin typeface="Palatino Linotype" panose="02040502050505030304" pitchFamily="18" charset="0"/>
            </a:endParaRPr>
          </a:p>
          <a:p>
            <a:pPr>
              <a:spcBef>
                <a:spcPct val="50000"/>
              </a:spcBef>
            </a:pPr>
            <a:endParaRPr lang="en-US" altLang="en-US" dirty="0">
              <a:latin typeface="Palatino Linotype" panose="02040502050505030304" pitchFamily="18" charset="0"/>
            </a:endParaRPr>
          </a:p>
        </p:txBody>
      </p:sp>
      <p:pic>
        <p:nvPicPr>
          <p:cNvPr id="9" name="Picture 9" descr="539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96381"/>
            <a:ext cx="5133975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3" descr="Steve-Forbes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700" y="914400"/>
            <a:ext cx="3543300" cy="494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1" descr="15forbes02-19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5" y="3667125"/>
            <a:ext cx="180975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944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Card Stacking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952501"/>
            <a:ext cx="8229600" cy="2044700"/>
          </a:xfrm>
        </p:spPr>
        <p:txBody>
          <a:bodyPr>
            <a:normAutofit lnSpcReduction="10000"/>
          </a:bodyPr>
          <a:lstStyle/>
          <a:p>
            <a:r>
              <a:rPr lang="en-US" altLang="en-US" dirty="0">
                <a:latin typeface="Palatino Linotype" panose="02040502050505030304" pitchFamily="18" charset="0"/>
              </a:rPr>
              <a:t>Use statistics, often in a one-sided manner and omit information</a:t>
            </a:r>
          </a:p>
          <a:p>
            <a:r>
              <a:rPr lang="en-US" altLang="en-US" dirty="0">
                <a:latin typeface="Palatino Linotype" panose="02040502050505030304" pitchFamily="18" charset="0"/>
              </a:rPr>
              <a:t>Distorting or omitting facts; telling half-truths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6" name="Picture 11" descr="175px-Dale_Bumpers">
            <a:hlinkClick r:id="rId2" tooltip="Dale Bumpers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930740"/>
            <a:ext cx="2909765" cy="3425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866417" y="5233194"/>
            <a:ext cx="228600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en-US">
                <a:latin typeface="Palatino Linotype" panose="02040502050505030304" pitchFamily="18" charset="0"/>
                <a:hlinkClick r:id="rId4"/>
              </a:rPr>
              <a:t>Bill Clinton on George H.W. </a:t>
            </a:r>
            <a:r>
              <a:rPr lang="en-US" altLang="en-US" dirty="0">
                <a:latin typeface="Palatino Linotype" panose="02040502050505030304" pitchFamily="18" charset="0"/>
                <a:hlinkClick r:id="rId4"/>
              </a:rPr>
              <a:t>Bush in 1992</a:t>
            </a:r>
            <a:endParaRPr lang="en-US" altLang="en-US" dirty="0">
              <a:latin typeface="Palatino Linotype" panose="02040502050505030304" pitchFamily="18" charset="0"/>
            </a:endParaRPr>
          </a:p>
        </p:txBody>
      </p:sp>
      <p:pic>
        <p:nvPicPr>
          <p:cNvPr id="10" name="Picture 7" descr="Bill-Clinton-Woul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424906"/>
            <a:ext cx="2857500" cy="372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124200" y="2819400"/>
            <a:ext cx="2362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dirty="0" err="1">
                <a:latin typeface="Palatino Linotype" panose="02040502050505030304" pitchFamily="18" charset="0"/>
                <a:hlinkClick r:id="rId6"/>
              </a:rPr>
              <a:t>Asa</a:t>
            </a:r>
            <a:r>
              <a:rPr lang="en-US" altLang="en-US" dirty="0">
                <a:latin typeface="Palatino Linotype" panose="02040502050505030304" pitchFamily="18" charset="0"/>
                <a:hlinkClick r:id="rId6"/>
              </a:rPr>
              <a:t> Hutchinson on Dale Bumpers, 1986</a:t>
            </a:r>
            <a:endParaRPr lang="en-US" altLang="en-US" dirty="0">
              <a:latin typeface="Palatino Linotype" panose="02040502050505030304" pitchFamily="18" charset="0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1244600" y="5361231"/>
            <a:ext cx="205740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dirty="0">
                <a:solidFill>
                  <a:schemeClr val="bg1"/>
                </a:solidFill>
                <a:latin typeface="Palatino Linotype" panose="02040502050505030304" pitchFamily="18" charset="0"/>
              </a:rPr>
              <a:t>Dale Bumpers</a:t>
            </a:r>
          </a:p>
          <a:p>
            <a:pPr algn="r"/>
            <a:r>
              <a:rPr lang="en-US" altLang="en-US" dirty="0">
                <a:solidFill>
                  <a:schemeClr val="bg1"/>
                </a:solidFill>
                <a:latin typeface="Palatino Linotype" panose="02040502050505030304" pitchFamily="18" charset="0"/>
              </a:rPr>
              <a:t>US Senator from Arkansas, 1975-99</a:t>
            </a:r>
          </a:p>
        </p:txBody>
      </p:sp>
    </p:spTree>
    <p:extLst>
      <p:ext uri="{BB962C8B-B14F-4D97-AF65-F5344CB8AC3E}">
        <p14:creationId xmlns:p14="http://schemas.microsoft.com/office/powerpoint/2010/main" val="283467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640" y="274638"/>
            <a:ext cx="4465320" cy="677862"/>
          </a:xfrm>
        </p:spPr>
        <p:txBody>
          <a:bodyPr/>
          <a:lstStyle/>
          <a:p>
            <a:r>
              <a:rPr lang="en-US" dirty="0" smtClean="0"/>
              <a:t>Card Stacking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0070" y="996950"/>
            <a:ext cx="4373880" cy="4957763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Palatino Linotype" panose="02040502050505030304" pitchFamily="18" charset="0"/>
              </a:rPr>
              <a:t>	Examples: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en-US" dirty="0">
              <a:latin typeface="Palatino Linotype" panose="0204050205050503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Palatino Linotype" panose="02040502050505030304" pitchFamily="18" charset="0"/>
              </a:rPr>
              <a:t>…95% of citizens surveyed support Mrs. Jones for City Council…</a:t>
            </a:r>
          </a:p>
          <a:p>
            <a:pPr>
              <a:lnSpc>
                <a:spcPct val="80000"/>
              </a:lnSpc>
            </a:pPr>
            <a:endParaRPr lang="en-US" altLang="en-US" dirty="0">
              <a:latin typeface="Palatino Linotype" panose="0204050205050503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Palatino Linotype" panose="02040502050505030304" pitchFamily="18" charset="0"/>
              </a:rPr>
              <a:t>"Time after time, my opponent voted against legislation that would have supported new jobs in our community.“</a:t>
            </a:r>
          </a:p>
          <a:p>
            <a:pPr>
              <a:lnSpc>
                <a:spcPct val="80000"/>
              </a:lnSpc>
            </a:pPr>
            <a:endParaRPr lang="en-US" altLang="en-US" dirty="0">
              <a:latin typeface="Palatino Linotype" panose="0204050205050503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Palatino Linotype" panose="02040502050505030304" pitchFamily="18" charset="0"/>
                <a:hlinkClick r:id="rId2"/>
              </a:rPr>
              <a:t>Gov. Marc White (D-TX) ad</a:t>
            </a:r>
            <a:endParaRPr lang="en-US" altLang="en-US" dirty="0">
              <a:latin typeface="Palatino Linotype" panose="02040502050505030304" pitchFamily="18" charset="0"/>
            </a:endParaRPr>
          </a:p>
          <a:p>
            <a:pPr>
              <a:lnSpc>
                <a:spcPct val="80000"/>
              </a:lnSpc>
            </a:pPr>
            <a:endParaRPr lang="en-US" altLang="en-US" dirty="0">
              <a:latin typeface="Palatino Linotype" panose="02040502050505030304" pitchFamily="18" charset="0"/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0" y="5562600"/>
            <a:ext cx="3352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/>
          </a:p>
        </p:txBody>
      </p:sp>
      <p:pic>
        <p:nvPicPr>
          <p:cNvPr id="9" name="Picture 11" descr="dcb0b38f0e4d6e611673b430263781f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19" y="4038600"/>
            <a:ext cx="3181561" cy="2212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coakley-ad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7" y="135616"/>
            <a:ext cx="2816225" cy="3408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0" y="3200400"/>
            <a:ext cx="4114800" cy="838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466619" y="3298825"/>
            <a:ext cx="4038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dirty="0">
                <a:latin typeface="Palatino Linotype" panose="02040502050505030304" pitchFamily="18" charset="0"/>
              </a:rPr>
              <a:t>Martha </a:t>
            </a:r>
            <a:r>
              <a:rPr lang="en-US" altLang="en-US" dirty="0" err="1">
                <a:latin typeface="Palatino Linotype" panose="02040502050505030304" pitchFamily="18" charset="0"/>
              </a:rPr>
              <a:t>Coakley</a:t>
            </a:r>
            <a:r>
              <a:rPr lang="en-US" altLang="en-US" dirty="0">
                <a:latin typeface="Palatino Linotype" panose="02040502050505030304" pitchFamily="18" charset="0"/>
              </a:rPr>
              <a:t> ran these ads in the Senate race against Scott Brown</a:t>
            </a:r>
          </a:p>
        </p:txBody>
      </p:sp>
    </p:spTree>
    <p:extLst>
      <p:ext uri="{BB962C8B-B14F-4D97-AF65-F5344CB8AC3E}">
        <p14:creationId xmlns:p14="http://schemas.microsoft.com/office/powerpoint/2010/main" val="23522983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3791"/>
            <a:ext cx="8229600" cy="960437"/>
          </a:xfrm>
        </p:spPr>
        <p:txBody>
          <a:bodyPr/>
          <a:lstStyle/>
          <a:p>
            <a:r>
              <a:rPr lang="en-US" altLang="en-US" sz="2400" dirty="0">
                <a:solidFill>
                  <a:schemeClr val="tx2"/>
                </a:solidFill>
                <a:latin typeface="Palatino Linotype" panose="02040502050505030304" pitchFamily="18" charset="0"/>
              </a:rPr>
              <a:t>Appeal to the average voter and attempt to paint the candidate as just “one of the people”</a:t>
            </a:r>
          </a:p>
          <a:p>
            <a:endParaRPr lang="en-US" altLang="en-US" sz="2400" dirty="0">
              <a:solidFill>
                <a:schemeClr val="bg1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12292" name="Picture 4" descr="Lamar Alexand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080" y="2084228"/>
            <a:ext cx="2703830" cy="3439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5212080" y="5706137"/>
            <a:ext cx="3048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dirty="0">
                <a:solidFill>
                  <a:schemeClr val="tx2"/>
                </a:solidFill>
                <a:latin typeface="Palatino Linotype" panose="02040502050505030304" pitchFamily="18" charset="0"/>
              </a:rPr>
              <a:t>1996 Presidential candidate Lamar Alexander (D-TN)</a:t>
            </a:r>
          </a:p>
        </p:txBody>
      </p:sp>
      <p:pic>
        <p:nvPicPr>
          <p:cNvPr id="12294" name="Picture 6" descr="Reagan Countr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106082"/>
            <a:ext cx="2788920" cy="382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371600" y="5730240"/>
            <a:ext cx="2057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dirty="0">
                <a:solidFill>
                  <a:schemeClr val="tx2"/>
                </a:solidFill>
                <a:latin typeface="Palatino Linotype" panose="02040502050505030304" pitchFamily="18" charset="0"/>
              </a:rPr>
              <a:t>Reagan poster, 1980 campaign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Plain Folks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79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Plain Folks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4795" y="1178718"/>
            <a:ext cx="3307080" cy="4957763"/>
          </a:xfrm>
        </p:spPr>
        <p:txBody>
          <a:bodyPr>
            <a:normAutofit lnSpcReduction="10000"/>
          </a:bodyPr>
          <a:lstStyle/>
          <a:p>
            <a:pPr>
              <a:spcBef>
                <a:spcPct val="50000"/>
              </a:spcBef>
            </a:pPr>
            <a:r>
              <a:rPr lang="en-US" altLang="en-US" sz="2000" dirty="0">
                <a:latin typeface="Palatino Linotype" panose="02040502050505030304" pitchFamily="18" charset="0"/>
              </a:rPr>
              <a:t>Examples: Any candidate ad where he or she appears……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altLang="en-US" sz="2000" dirty="0">
                <a:latin typeface="Palatino Linotype" panose="02040502050505030304" pitchFamily="18" charset="0"/>
              </a:rPr>
              <a:t> ….with no jacket or suit, shirtsleeves rolled up and/or wearing a sweater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altLang="en-US" sz="2000" dirty="0">
                <a:latin typeface="Palatino Linotype" panose="02040502050505030304" pitchFamily="18" charset="0"/>
              </a:rPr>
              <a:t> ….doing everyday tasks such as shopping at the supermarket or walking down the street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altLang="en-US" sz="2000" dirty="0">
                <a:latin typeface="Palatino Linotype" panose="02040502050505030304" pitchFamily="18" charset="0"/>
              </a:rPr>
              <a:t> </a:t>
            </a:r>
            <a:r>
              <a:rPr lang="en-US" altLang="en-US" sz="2000" dirty="0">
                <a:latin typeface="Palatino Linotype" panose="02040502050505030304" pitchFamily="18" charset="0"/>
                <a:hlinkClick r:id="rId2"/>
              </a:rPr>
              <a:t>Patrick Leahy, 1986 Senate campaign</a:t>
            </a:r>
            <a:endParaRPr lang="en-US" altLang="en-US" sz="2000" dirty="0">
              <a:latin typeface="Palatino Linotype" panose="02040502050505030304" pitchFamily="18" charset="0"/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7" name="Picture 6" descr="Snowe Tours Storm Damage in wake of Patriots' Day Stor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810" y="1741169"/>
            <a:ext cx="5543550" cy="4157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600450" y="1163478"/>
            <a:ext cx="5791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dirty="0">
                <a:solidFill>
                  <a:schemeClr val="bg1"/>
                </a:solidFill>
                <a:latin typeface="Palatino Linotype" panose="02040502050505030304" pitchFamily="18" charset="0"/>
                <a:hlinkClick r:id="rId4"/>
              </a:rPr>
              <a:t>Olympia Snowe, 1990 US House campaign</a:t>
            </a:r>
            <a:endParaRPr lang="en-US" altLang="en-US" dirty="0">
              <a:solidFill>
                <a:schemeClr val="bg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6858000" y="3657600"/>
            <a:ext cx="1066800" cy="1066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4809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00" y="118269"/>
            <a:ext cx="8229600" cy="677862"/>
          </a:xfrm>
        </p:spPr>
        <p:txBody>
          <a:bodyPr/>
          <a:lstStyle/>
          <a:p>
            <a:r>
              <a:rPr lang="en-US" dirty="0" smtClean="0"/>
              <a:t>Glittering Generalities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1092" y="796131"/>
            <a:ext cx="3574416" cy="5680869"/>
          </a:xfrm>
        </p:spPr>
        <p:txBody>
          <a:bodyPr>
            <a:normAutofit fontScale="85000" lnSpcReduction="10000"/>
          </a:bodyPr>
          <a:lstStyle/>
          <a:p>
            <a:r>
              <a:rPr lang="en-US" altLang="en-US" dirty="0">
                <a:latin typeface="Palatino Linotype" panose="02040502050505030304" pitchFamily="18" charset="0"/>
              </a:rPr>
              <a:t>Usually the first type of ad used in a campaign </a:t>
            </a:r>
          </a:p>
          <a:p>
            <a:r>
              <a:rPr lang="en-US" altLang="en-US" dirty="0">
                <a:latin typeface="Palatino Linotype" panose="02040502050505030304" pitchFamily="18" charset="0"/>
              </a:rPr>
              <a:t>Introduces a candidate to the voter in a very positive way</a:t>
            </a:r>
          </a:p>
          <a:p>
            <a:r>
              <a:rPr lang="en-US" altLang="en-US" dirty="0">
                <a:latin typeface="Palatino Linotype" panose="02040502050505030304" pitchFamily="18" charset="0"/>
              </a:rPr>
              <a:t>Uses very vague words and phrases that have a positive effect on the viewer and appeal to a variety of interests.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8" name="Picture 6" descr="Right Change for Victor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600" y="4281511"/>
            <a:ext cx="3073400" cy="1994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 descr="Obama Hop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984" y="3414713"/>
            <a:ext cx="1952625" cy="2933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JFK Leadership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1313" y="180443"/>
            <a:ext cx="2452687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177800" y="2986881"/>
            <a:ext cx="2286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dirty="0">
                <a:latin typeface="Palatino Linotype" panose="02040502050505030304" pitchFamily="18" charset="0"/>
                <a:hlinkClick r:id="rId5"/>
              </a:rPr>
              <a:t>Ted Kennedy ad</a:t>
            </a:r>
            <a:endParaRPr lang="en-US" altLang="en-US" dirty="0">
              <a:latin typeface="Palatino Linotype" panose="02040502050505030304" pitchFamily="18" charset="0"/>
            </a:endParaRPr>
          </a:p>
        </p:txBody>
      </p:sp>
      <p:pic>
        <p:nvPicPr>
          <p:cNvPr id="12" name="Picture 10" descr="ted-kennedy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7" y="914796"/>
            <a:ext cx="1952625" cy="201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20477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274638"/>
            <a:ext cx="3764280" cy="6778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Glittering Generalities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1" y="1581149"/>
            <a:ext cx="3860799" cy="4957763"/>
          </a:xfrm>
        </p:spPr>
        <p:txBody>
          <a:bodyPr>
            <a:normAutofit/>
          </a:bodyPr>
          <a:lstStyle/>
          <a:p>
            <a:r>
              <a:rPr lang="en-US" altLang="en-US" sz="2400" dirty="0">
                <a:solidFill>
                  <a:schemeClr val="tx2"/>
                </a:solidFill>
                <a:latin typeface="Palatino Linotype" panose="02040502050505030304" pitchFamily="18" charset="0"/>
              </a:rPr>
              <a:t>Ads use images and phrases that are virtually impossible not to like such as:</a:t>
            </a:r>
          </a:p>
          <a:p>
            <a:pPr lvl="1"/>
            <a:r>
              <a:rPr lang="en-US" altLang="en-US" sz="2200" dirty="0">
                <a:solidFill>
                  <a:schemeClr val="tx2"/>
                </a:solidFill>
                <a:latin typeface="Palatino Linotype" panose="02040502050505030304" pitchFamily="18" charset="0"/>
              </a:rPr>
              <a:t>"Working for your family" </a:t>
            </a:r>
          </a:p>
          <a:p>
            <a:pPr lvl="1"/>
            <a:r>
              <a:rPr lang="en-US" altLang="en-US" sz="2200" dirty="0">
                <a:solidFill>
                  <a:schemeClr val="tx2"/>
                </a:solidFill>
                <a:latin typeface="Palatino Linotype" panose="02040502050505030304" pitchFamily="18" charset="0"/>
              </a:rPr>
              <a:t>"Building a Bridge To The Future“</a:t>
            </a:r>
          </a:p>
          <a:p>
            <a:pPr lvl="1"/>
            <a:r>
              <a:rPr lang="en-US" altLang="en-US" sz="2200" dirty="0">
                <a:solidFill>
                  <a:schemeClr val="tx2"/>
                </a:solidFill>
                <a:latin typeface="Palatino Linotype" panose="02040502050505030304" pitchFamily="18" charset="0"/>
              </a:rPr>
              <a:t>"Saving Our Schools“</a:t>
            </a:r>
          </a:p>
          <a:p>
            <a:pPr lvl="1"/>
            <a:r>
              <a:rPr lang="en-US" altLang="en-US" sz="2200" dirty="0">
                <a:solidFill>
                  <a:schemeClr val="tx2"/>
                </a:solidFill>
                <a:latin typeface="Palatino Linotype" panose="02040502050505030304" pitchFamily="18" charset="0"/>
              </a:rPr>
              <a:t>"Improving America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953001" y="5927725"/>
            <a:ext cx="4191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dirty="0">
                <a:latin typeface="Palatino Linotype" panose="02040502050505030304" pitchFamily="18" charset="0"/>
                <a:hlinkClick r:id="rId2"/>
              </a:rPr>
              <a:t>John McCain Senate Re-election ad</a:t>
            </a:r>
            <a:endParaRPr lang="en-US" altLang="en-US" sz="2000" dirty="0">
              <a:latin typeface="Palatino Linotype" panose="02040502050505030304" pitchFamily="18" charset="0"/>
            </a:endParaRPr>
          </a:p>
        </p:txBody>
      </p:sp>
      <p:pic>
        <p:nvPicPr>
          <p:cNvPr id="9" name="Picture 8" descr="20080723-pbt7dkk5ksgbystrri5px6s9f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17" y="201780"/>
            <a:ext cx="4613284" cy="615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32497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Palatino Linotype" panose="02040502050505030304" pitchFamily="18" charset="0"/>
              </a:rPr>
              <a:t>Bandwagon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0675" y="1043940"/>
            <a:ext cx="5638800" cy="4525963"/>
          </a:xfrm>
        </p:spPr>
        <p:txBody>
          <a:bodyPr/>
          <a:lstStyle/>
          <a:p>
            <a:r>
              <a:rPr lang="en-US" altLang="en-US" sz="2400" dirty="0">
                <a:latin typeface="Palatino Linotype" panose="02040502050505030304" pitchFamily="18" charset="0"/>
              </a:rPr>
              <a:t>Conveys a sense of momentum and to generate a positive "everybody's doing it so you should too" mentality</a:t>
            </a:r>
          </a:p>
        </p:txBody>
      </p:sp>
      <p:pic>
        <p:nvPicPr>
          <p:cNvPr id="17412" name="Picture 4" descr="Hardi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275" y="1867773"/>
            <a:ext cx="3184525" cy="425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5943600" y="6324600"/>
            <a:ext cx="3200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>
                <a:latin typeface="Palatino Linotype" panose="02040502050505030304" pitchFamily="18" charset="0"/>
              </a:rPr>
              <a:t>Warren Harding poster, 1920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590550" y="2713196"/>
            <a:ext cx="3581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dirty="0">
                <a:latin typeface="Palatino Linotype" panose="02040502050505030304" pitchFamily="18" charset="0"/>
                <a:hlinkClick r:id="rId3"/>
              </a:rPr>
              <a:t>Dwight Eisenhower 1956 Jingle</a:t>
            </a:r>
            <a:endParaRPr lang="en-US" altLang="en-US" dirty="0">
              <a:latin typeface="Palatino Linotype" panose="02040502050505030304" pitchFamily="18" charset="0"/>
            </a:endParaRPr>
          </a:p>
        </p:txBody>
      </p:sp>
      <p:pic>
        <p:nvPicPr>
          <p:cNvPr id="17418" name="Picture 10" descr="250-px-Dwight_D__Eisenhower,_official_photo_portrait,_May_29,_195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24" y="3159998"/>
            <a:ext cx="2381250" cy="296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9" name="Picture 11" descr="I Like Ik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223" y="4357450"/>
            <a:ext cx="1685925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9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Bandwagon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2413000" cy="4957763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en-US" dirty="0">
                <a:solidFill>
                  <a:schemeClr val="tx2"/>
                </a:solidFill>
                <a:latin typeface="Palatino Linotype" panose="02040502050505030304" pitchFamily="18" charset="0"/>
              </a:rPr>
              <a:t>Examples: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solidFill>
                  <a:schemeClr val="tx2"/>
                </a:solidFill>
                <a:latin typeface="Palatino Linotype" panose="02040502050505030304" pitchFamily="18" charset="0"/>
              </a:rPr>
              <a:t>Voice-overs in commercials stating “Polls show Robert Stone leading in the race for the United States Senate”</a:t>
            </a:r>
          </a:p>
          <a:p>
            <a:pPr>
              <a:lnSpc>
                <a:spcPct val="90000"/>
              </a:lnSpc>
            </a:pPr>
            <a:endParaRPr lang="en-US" altLang="en-US" dirty="0">
              <a:solidFill>
                <a:schemeClr val="tx2"/>
              </a:solidFill>
              <a:latin typeface="Palatino Linotype" panose="02040502050505030304" pitchFamily="18" charset="0"/>
            </a:endParaRPr>
          </a:p>
          <a:p>
            <a:pPr>
              <a:lnSpc>
                <a:spcPct val="90000"/>
              </a:lnSpc>
            </a:pPr>
            <a:r>
              <a:rPr lang="en-US" altLang="en-US" dirty="0">
                <a:solidFill>
                  <a:schemeClr val="tx2"/>
                </a:solidFill>
                <a:latin typeface="Palatino Linotype" panose="02040502050505030304" pitchFamily="18" charset="0"/>
              </a:rPr>
              <a:t>Large groups of people greeting a candidate or carrying signs in support</a:t>
            </a:r>
          </a:p>
          <a:p>
            <a:pPr>
              <a:lnSpc>
                <a:spcPct val="90000"/>
              </a:lnSpc>
            </a:pPr>
            <a:endParaRPr lang="en-US" altLang="en-US" dirty="0">
              <a:solidFill>
                <a:schemeClr val="tx2"/>
              </a:solidFill>
              <a:latin typeface="Palatino Linotype" panose="02040502050505030304" pitchFamily="18" charset="0"/>
            </a:endParaRPr>
          </a:p>
          <a:p>
            <a:pPr>
              <a:lnSpc>
                <a:spcPct val="90000"/>
              </a:lnSpc>
            </a:pPr>
            <a:r>
              <a:rPr lang="en-US" altLang="en-US" dirty="0">
                <a:solidFill>
                  <a:schemeClr val="tx2"/>
                </a:solidFill>
                <a:latin typeface="Palatino Linotype" panose="02040502050505030304" pitchFamily="18" charset="0"/>
              </a:rPr>
              <a:t>Group testimonials and/or corporate endorsements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52400" y="1066800"/>
            <a:ext cx="3962400" cy="533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38912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" charset="2"/>
              <a:buChar char="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en-US" altLang="en-US" sz="2400" dirty="0" smtClean="0">
                <a:solidFill>
                  <a:schemeClr val="bg1"/>
                </a:solidFill>
                <a:latin typeface="Palatino Linotype" panose="02040502050505030304" pitchFamily="18" charset="0"/>
              </a:rPr>
              <a:t>	</a:t>
            </a:r>
            <a:endParaRPr lang="en-US" altLang="en-US" sz="2400" dirty="0">
              <a:solidFill>
                <a:schemeClr val="tx2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8" name="Picture 5" descr="tumblr_l4izpbDbaC1qc3pmso4_5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600" y="1354297"/>
            <a:ext cx="57150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3429000" y="5749608"/>
            <a:ext cx="5257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dirty="0">
                <a:solidFill>
                  <a:schemeClr val="tx2"/>
                </a:solidFill>
                <a:latin typeface="Palatino Linotype" panose="02040502050505030304" pitchFamily="18" charset="0"/>
              </a:rPr>
              <a:t>Yard sign: Candidate “Endorsed by NRA”</a:t>
            </a:r>
          </a:p>
        </p:txBody>
      </p:sp>
    </p:spTree>
    <p:extLst>
      <p:ext uri="{BB962C8B-B14F-4D97-AF65-F5344CB8AC3E}">
        <p14:creationId xmlns:p14="http://schemas.microsoft.com/office/powerpoint/2010/main" val="182677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Contrast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8400"/>
            <a:ext cx="3703320" cy="4957763"/>
          </a:xfrm>
        </p:spPr>
        <p:txBody>
          <a:bodyPr>
            <a:normAutofit fontScale="92500" lnSpcReduction="20000"/>
          </a:bodyPr>
          <a:lstStyle/>
          <a:p>
            <a:r>
              <a:rPr lang="en-US" altLang="en-US" dirty="0">
                <a:latin typeface="Palatino Linotype" panose="02040502050505030304" pitchFamily="18" charset="0"/>
              </a:rPr>
              <a:t>Juxtaposing positive images of one's candidacy with negative images of the opponent in the same ad</a:t>
            </a:r>
          </a:p>
          <a:p>
            <a:endParaRPr lang="en-US" altLang="en-US" dirty="0">
              <a:latin typeface="Palatino Linotype" panose="02040502050505030304" pitchFamily="18" charset="0"/>
            </a:endParaRPr>
          </a:p>
          <a:p>
            <a:r>
              <a:rPr lang="en-US" altLang="en-US" dirty="0">
                <a:latin typeface="Palatino Linotype" panose="02040502050505030304" pitchFamily="18" charset="0"/>
                <a:hlinkClick r:id="rId2"/>
              </a:rPr>
              <a:t>John </a:t>
            </a:r>
            <a:r>
              <a:rPr lang="en-US" altLang="en-US" dirty="0" err="1">
                <a:latin typeface="Palatino Linotype" panose="02040502050505030304" pitchFamily="18" charset="0"/>
                <a:hlinkClick r:id="rId2"/>
              </a:rPr>
              <a:t>McKernan</a:t>
            </a:r>
            <a:endParaRPr lang="en-US" altLang="en-US" dirty="0">
              <a:latin typeface="Palatino Linotype" panose="02040502050505030304" pitchFamily="18" charset="0"/>
            </a:endParaRPr>
          </a:p>
          <a:p>
            <a:endParaRPr lang="en-US" altLang="en-US" dirty="0">
              <a:latin typeface="Palatino Linotype" panose="02040502050505030304" pitchFamily="18" charset="0"/>
            </a:endParaRPr>
          </a:p>
          <a:p>
            <a:r>
              <a:rPr lang="en-US" altLang="en-US" dirty="0" err="1">
                <a:latin typeface="Palatino Linotype" panose="02040502050505030304" pitchFamily="18" charset="0"/>
                <a:hlinkClick r:id="rId3"/>
              </a:rPr>
              <a:t>Normas</a:t>
            </a:r>
            <a:r>
              <a:rPr lang="en-US" altLang="en-US" dirty="0">
                <a:latin typeface="Palatino Linotype" panose="02040502050505030304" pitchFamily="18" charset="0"/>
                <a:hlinkClick r:id="rId3"/>
              </a:rPr>
              <a:t> Paulus</a:t>
            </a:r>
            <a:endParaRPr lang="en-US" altLang="en-US" dirty="0">
              <a:latin typeface="Palatino Linotype" panose="02040502050505030304" pitchFamily="18" charset="0"/>
            </a:endParaRPr>
          </a:p>
          <a:p>
            <a:endParaRPr lang="en-US" altLang="en-US" dirty="0">
              <a:latin typeface="Palatino Linotype" panose="02040502050505030304" pitchFamily="18" charset="0"/>
            </a:endParaRPr>
          </a:p>
          <a:p>
            <a:endParaRPr lang="en-US" altLang="en-US" dirty="0">
              <a:latin typeface="Palatino Linotype" panose="02040502050505030304" pitchFamily="18" charset="0"/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6" name="Picture 9" descr="Stevens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2123"/>
            <a:ext cx="4261016" cy="5654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0518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331"/>
            <a:ext cx="8229600" cy="677862"/>
          </a:xfrm>
        </p:spPr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17639"/>
            <a:ext cx="4046614" cy="5055615"/>
          </a:xfrm>
        </p:spPr>
        <p:txBody>
          <a:bodyPr>
            <a:noAutofit/>
          </a:bodyPr>
          <a:lstStyle/>
          <a:p>
            <a:r>
              <a:rPr lang="en-US" sz="1500" dirty="0" smtClean="0">
                <a:latin typeface="Palatino Linotype" panose="02040502050505030304" pitchFamily="18" charset="0"/>
              </a:rPr>
              <a:t>Identify </a:t>
            </a:r>
            <a:r>
              <a:rPr lang="en-US" sz="1500" dirty="0">
                <a:latin typeface="Palatino Linotype" panose="02040502050505030304" pitchFamily="18" charset="0"/>
              </a:rPr>
              <a:t>the different types of political advertisements: </a:t>
            </a:r>
            <a:r>
              <a:rPr lang="en-US" sz="1500" dirty="0" smtClean="0">
                <a:latin typeface="Palatino Linotype" panose="02040502050505030304" pitchFamily="18" charset="0"/>
              </a:rPr>
              <a:t>Bandwagon, Card </a:t>
            </a:r>
            <a:r>
              <a:rPr lang="en-US" sz="1500" dirty="0">
                <a:latin typeface="Palatino Linotype" panose="02040502050505030304" pitchFamily="18" charset="0"/>
              </a:rPr>
              <a:t>stacking, Contrast, Glittering generalities, Mudslinging, Plain folks, Testimonial, </a:t>
            </a:r>
            <a:r>
              <a:rPr lang="en-US" sz="1500" dirty="0" smtClean="0">
                <a:latin typeface="Palatino Linotype" panose="02040502050505030304" pitchFamily="18" charset="0"/>
              </a:rPr>
              <a:t>Transfer</a:t>
            </a:r>
          </a:p>
          <a:p>
            <a:endParaRPr lang="en-US" sz="1500" dirty="0">
              <a:latin typeface="Palatino Linotype" panose="02040502050505030304" pitchFamily="18" charset="0"/>
            </a:endParaRPr>
          </a:p>
          <a:p>
            <a:r>
              <a:rPr lang="en-US" sz="1500" dirty="0" smtClean="0">
                <a:latin typeface="Palatino Linotype" panose="02040502050505030304" pitchFamily="18" charset="0"/>
              </a:rPr>
              <a:t>Identify </a:t>
            </a:r>
            <a:r>
              <a:rPr lang="en-US" sz="1500" dirty="0">
                <a:latin typeface="Palatino Linotype" panose="02040502050505030304" pitchFamily="18" charset="0"/>
              </a:rPr>
              <a:t>possible consequences, both intended and unintended, </a:t>
            </a:r>
            <a:r>
              <a:rPr lang="en-US" sz="1500" dirty="0" smtClean="0">
                <a:latin typeface="Palatino Linotype" panose="02040502050505030304" pitchFamily="18" charset="0"/>
              </a:rPr>
              <a:t>of political </a:t>
            </a:r>
            <a:r>
              <a:rPr lang="en-US" sz="1500" dirty="0">
                <a:latin typeface="Palatino Linotype" panose="02040502050505030304" pitchFamily="18" charset="0"/>
              </a:rPr>
              <a:t>advertisements</a:t>
            </a:r>
            <a:r>
              <a:rPr lang="en-US" sz="1500" dirty="0" smtClean="0">
                <a:latin typeface="Palatino Linotype" panose="02040502050505030304" pitchFamily="18" charset="0"/>
              </a:rPr>
              <a:t>.</a:t>
            </a:r>
          </a:p>
          <a:p>
            <a:endParaRPr lang="en-US" sz="1500" dirty="0">
              <a:latin typeface="Palatino Linotype" panose="02040502050505030304" pitchFamily="18" charset="0"/>
            </a:endParaRPr>
          </a:p>
          <a:p>
            <a:r>
              <a:rPr lang="en-US" sz="1500" dirty="0" smtClean="0">
                <a:latin typeface="Palatino Linotype" panose="02040502050505030304" pitchFamily="18" charset="0"/>
              </a:rPr>
              <a:t>Explain how </a:t>
            </a:r>
            <a:r>
              <a:rPr lang="en-US" sz="1500" dirty="0">
                <a:latin typeface="Palatino Linotype" panose="02040502050505030304" pitchFamily="18" charset="0"/>
              </a:rPr>
              <a:t>candidates use political advertisements </a:t>
            </a:r>
            <a:r>
              <a:rPr lang="en-US" sz="1500" dirty="0" smtClean="0">
                <a:latin typeface="Palatino Linotype" panose="02040502050505030304" pitchFamily="18" charset="0"/>
              </a:rPr>
              <a:t>to influence </a:t>
            </a:r>
            <a:r>
              <a:rPr lang="en-US" sz="1500" dirty="0">
                <a:latin typeface="Palatino Linotype" panose="02040502050505030304" pitchFamily="18" charset="0"/>
              </a:rPr>
              <a:t>voter opinion on campaign issues</a:t>
            </a:r>
            <a:r>
              <a:rPr lang="en-US" sz="1500" dirty="0" smtClean="0">
                <a:latin typeface="Palatino Linotype" panose="02040502050505030304" pitchFamily="18" charset="0"/>
              </a:rPr>
              <a:t>.</a:t>
            </a:r>
          </a:p>
          <a:p>
            <a:endParaRPr lang="en-US" sz="1500" dirty="0">
              <a:latin typeface="Palatino Linotype" panose="02040502050505030304" pitchFamily="18" charset="0"/>
            </a:endParaRPr>
          </a:p>
          <a:p>
            <a:r>
              <a:rPr lang="en-US" sz="1500" dirty="0" smtClean="0">
                <a:latin typeface="Palatino Linotype" panose="02040502050505030304" pitchFamily="18" charset="0"/>
              </a:rPr>
              <a:t> Predict </a:t>
            </a:r>
            <a:r>
              <a:rPr lang="en-US" sz="1500" dirty="0">
                <a:latin typeface="Palatino Linotype" panose="02040502050505030304" pitchFamily="18" charset="0"/>
              </a:rPr>
              <a:t>how candidates might use different types </a:t>
            </a:r>
            <a:r>
              <a:rPr lang="en-US" sz="1500" dirty="0" smtClean="0">
                <a:latin typeface="Palatino Linotype" panose="02040502050505030304" pitchFamily="18" charset="0"/>
              </a:rPr>
              <a:t>of advertisements </a:t>
            </a:r>
            <a:r>
              <a:rPr lang="en-US" sz="1500" dirty="0">
                <a:latin typeface="Palatino Linotype" panose="02040502050505030304" pitchFamily="18" charset="0"/>
              </a:rPr>
              <a:t>to reach different groups of people</a:t>
            </a:r>
            <a:r>
              <a:rPr lang="en-US" sz="1500" dirty="0" smtClean="0">
                <a:latin typeface="Palatino Linotype" panose="02040502050505030304" pitchFamily="18" charset="0"/>
              </a:rPr>
              <a:t>.</a:t>
            </a:r>
          </a:p>
          <a:p>
            <a:endParaRPr lang="en-US" sz="1500" dirty="0">
              <a:latin typeface="Palatino Linotype" panose="020405020505050303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7" name="Picture 5" descr="polsample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172" y="1476991"/>
            <a:ext cx="4710055" cy="3375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679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Contrast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1" y="977900"/>
            <a:ext cx="3651660" cy="4957763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dirty="0">
                <a:solidFill>
                  <a:schemeClr val="tx2"/>
                </a:solidFill>
                <a:latin typeface="Palatino Linotype" panose="02040502050505030304" pitchFamily="18" charset="0"/>
              </a:rPr>
              <a:t>Examples: 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en-US" dirty="0">
              <a:solidFill>
                <a:schemeClr val="tx2"/>
              </a:solidFill>
              <a:latin typeface="Palatino Linotype" panose="0204050205050503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en-US" dirty="0">
                <a:solidFill>
                  <a:schemeClr val="tx2"/>
                </a:solidFill>
                <a:latin typeface="Palatino Linotype" panose="02040502050505030304" pitchFamily="18" charset="0"/>
              </a:rPr>
              <a:t>Split screen with one candidate in color moving at regular speed and the in black and white moving in slow motion</a:t>
            </a:r>
          </a:p>
          <a:p>
            <a:pPr>
              <a:lnSpc>
                <a:spcPct val="80000"/>
              </a:lnSpc>
            </a:pPr>
            <a:endParaRPr lang="en-US" altLang="en-US" dirty="0">
              <a:solidFill>
                <a:schemeClr val="tx2"/>
              </a:solidFill>
              <a:latin typeface="Palatino Linotype" panose="0204050205050503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en-US" dirty="0">
                <a:solidFill>
                  <a:schemeClr val="tx2"/>
                </a:solidFill>
                <a:latin typeface="Palatino Linotype" panose="02040502050505030304" pitchFamily="18" charset="0"/>
              </a:rPr>
              <a:t>Images of two candidates on screen as a voice over denounces the opponent followed by a red X appearing over the opponent's face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6" name="Picture 7" descr="obama-a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4541" y="1654810"/>
            <a:ext cx="5385247" cy="3054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483100" y="4920614"/>
            <a:ext cx="4495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dirty="0">
                <a:latin typeface="Palatino Linotype" panose="02040502050505030304" pitchFamily="18" charset="0"/>
                <a:hlinkClick r:id="rId3"/>
              </a:rPr>
              <a:t>Barack Obama “Delighted” McCain ad</a:t>
            </a:r>
            <a:endParaRPr lang="en-US" altLang="en-US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7942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QUIZ Time!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" y="1214120"/>
            <a:ext cx="8686800" cy="5142230"/>
          </a:xfrm>
        </p:spPr>
        <p:txBody>
          <a:bodyPr>
            <a:normAutofit fontScale="55000" lnSpcReduction="20000"/>
          </a:bodyPr>
          <a:lstStyle/>
          <a:p>
            <a:r>
              <a:rPr lang="en-US" altLang="en-US" sz="4000" dirty="0">
                <a:latin typeface="Palatino Linotype" panose="02040502050505030304" pitchFamily="18" charset="0"/>
              </a:rPr>
              <a:t>Determine the type(s) of </a:t>
            </a:r>
            <a:r>
              <a:rPr lang="en-US" altLang="en-US" sz="4000" dirty="0" smtClean="0">
                <a:latin typeface="Palatino Linotype" panose="02040502050505030304" pitchFamily="18" charset="0"/>
              </a:rPr>
              <a:t>political ads in the following slides (</a:t>
            </a:r>
            <a:r>
              <a:rPr lang="en-US" sz="4000" dirty="0">
                <a:latin typeface="Palatino Linotype" panose="02040502050505030304" pitchFamily="18" charset="0"/>
              </a:rPr>
              <a:t>Card stacking, Contrast, Glittering generalities, Mudslinging, Plain folks, Testimonial, </a:t>
            </a:r>
            <a:r>
              <a:rPr lang="en-US" sz="4000" dirty="0" smtClean="0">
                <a:latin typeface="Palatino Linotype" panose="02040502050505030304" pitchFamily="18" charset="0"/>
              </a:rPr>
              <a:t>or Transfer)</a:t>
            </a:r>
            <a:endParaRPr lang="en-US" sz="4000" dirty="0">
              <a:latin typeface="Palatino Linotype" panose="02040502050505030304" pitchFamily="18" charset="0"/>
            </a:endParaRPr>
          </a:p>
          <a:p>
            <a:pPr marL="96012" indent="0">
              <a:buNone/>
            </a:pPr>
            <a:endParaRPr lang="en-US" altLang="en-US" sz="4000" dirty="0" smtClean="0">
              <a:latin typeface="Palatino Linotype" panose="02040502050505030304" pitchFamily="18" charset="0"/>
            </a:endParaRPr>
          </a:p>
          <a:p>
            <a:r>
              <a:rPr lang="en-US" altLang="en-US" sz="4000" dirty="0" smtClean="0">
                <a:latin typeface="Palatino Linotype" panose="02040502050505030304" pitchFamily="18" charset="0"/>
              </a:rPr>
              <a:t>Determine the effectiveness of these political adds</a:t>
            </a:r>
          </a:p>
          <a:p>
            <a:pPr lvl="1"/>
            <a:r>
              <a:rPr lang="en-US" altLang="en-US" sz="3600" dirty="0" smtClean="0">
                <a:latin typeface="Palatino Linotype" panose="02040502050505030304" pitchFamily="18" charset="0"/>
              </a:rPr>
              <a:t>5 – Extremely Effective</a:t>
            </a:r>
          </a:p>
          <a:p>
            <a:pPr lvl="1"/>
            <a:r>
              <a:rPr lang="en-US" altLang="en-US" sz="3600" dirty="0" smtClean="0">
                <a:latin typeface="Palatino Linotype" panose="02040502050505030304" pitchFamily="18" charset="0"/>
              </a:rPr>
              <a:t>4 – Somewhat Effective</a:t>
            </a:r>
          </a:p>
          <a:p>
            <a:pPr lvl="1"/>
            <a:r>
              <a:rPr lang="en-US" altLang="en-US" sz="3600" dirty="0" smtClean="0">
                <a:latin typeface="Palatino Linotype" panose="02040502050505030304" pitchFamily="18" charset="0"/>
              </a:rPr>
              <a:t>3 – Neither Effective or Ineffective</a:t>
            </a:r>
          </a:p>
          <a:p>
            <a:pPr lvl="1"/>
            <a:r>
              <a:rPr lang="en-US" altLang="en-US" sz="3600" dirty="0" smtClean="0">
                <a:latin typeface="Palatino Linotype" panose="02040502050505030304" pitchFamily="18" charset="0"/>
              </a:rPr>
              <a:t>2 – Somewhat Ineffective</a:t>
            </a:r>
          </a:p>
          <a:p>
            <a:pPr lvl="1"/>
            <a:r>
              <a:rPr lang="en-US" altLang="en-US" sz="3600" dirty="0" smtClean="0">
                <a:latin typeface="Palatino Linotype" panose="02040502050505030304" pitchFamily="18" charset="0"/>
              </a:rPr>
              <a:t>1 – Extremely Ineffective</a:t>
            </a:r>
          </a:p>
          <a:p>
            <a:pPr lvl="1"/>
            <a:r>
              <a:rPr lang="en-US" altLang="en-US" sz="3600" dirty="0" smtClean="0">
                <a:latin typeface="Palatino Linotype" panose="02040502050505030304" pitchFamily="18" charset="0"/>
              </a:rPr>
              <a:t>0 – Don’t Know</a:t>
            </a:r>
          </a:p>
          <a:p>
            <a:pPr lvl="1"/>
            <a:endParaRPr lang="en-US" altLang="en-US" sz="3600" dirty="0">
              <a:latin typeface="Palatino Linotype" panose="02040502050505030304" pitchFamily="18" charset="0"/>
            </a:endParaRPr>
          </a:p>
          <a:p>
            <a:r>
              <a:rPr lang="en-US" altLang="en-US" sz="4000" dirty="0" smtClean="0">
                <a:latin typeface="Palatino Linotype" panose="02040502050505030304" pitchFamily="18" charset="0"/>
              </a:rPr>
              <a:t>Discussion:  Compare your effectiveness ratings to those of your fellow students.  Why are there differences; Why are there similarities?</a:t>
            </a:r>
            <a:endParaRPr lang="en-US" altLang="en-US" sz="4000" dirty="0">
              <a:latin typeface="Palatino Linotype" panose="02040502050505030304" pitchFamily="18" charset="0"/>
            </a:endParaRPr>
          </a:p>
          <a:p>
            <a:endParaRPr lang="en-US" sz="4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57945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9" name="Picture 4" descr="GHW Bus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2" y="444659"/>
            <a:ext cx="3665538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96240" y="5684043"/>
            <a:ext cx="3886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dirty="0">
                <a:latin typeface="Palatino Linotype" panose="02040502050505030304" pitchFamily="18" charset="0"/>
              </a:rPr>
              <a:t>Bush Re-election Campaign, 1992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4724400" y="5105400"/>
            <a:ext cx="4191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dirty="0">
                <a:latin typeface="Palatino Linotype" panose="02040502050505030304" pitchFamily="18" charset="0"/>
                <a:hlinkClick r:id="rId3"/>
              </a:rPr>
              <a:t>Ronald Reagan “The Bear”</a:t>
            </a:r>
            <a:endParaRPr lang="en-US" altLang="en-US" dirty="0">
              <a:latin typeface="Palatino Linotype" panose="02040502050505030304" pitchFamily="18" charset="0"/>
            </a:endParaRPr>
          </a:p>
        </p:txBody>
      </p:sp>
      <p:pic>
        <p:nvPicPr>
          <p:cNvPr id="12" name="Picture 8" descr="ronald-reagan-bea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015206"/>
            <a:ext cx="4905375" cy="364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60886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7" name="Picture 4" descr="Mary Robins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" y="325755"/>
            <a:ext cx="3646488" cy="525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George Wall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200" y="304800"/>
            <a:ext cx="3175000" cy="516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777240" y="5699760"/>
            <a:ext cx="3657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dirty="0">
                <a:solidFill>
                  <a:schemeClr val="tx2"/>
                </a:solidFill>
                <a:latin typeface="Palatino Linotype" panose="02040502050505030304" pitchFamily="18" charset="0"/>
              </a:rPr>
              <a:t>Mary Robinson, 1990 Campaign for the Irish Presidency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5334000" y="5594350"/>
            <a:ext cx="3276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dirty="0">
                <a:solidFill>
                  <a:schemeClr val="tx2"/>
                </a:solidFill>
                <a:latin typeface="Palatino Linotype" panose="02040502050505030304" pitchFamily="18" charset="0"/>
              </a:rPr>
              <a:t>George Wallace, 1968 Campaign for US </a:t>
            </a:r>
            <a:r>
              <a:rPr lang="en-US" altLang="en-US" dirty="0" smtClean="0">
                <a:solidFill>
                  <a:schemeClr val="tx2"/>
                </a:solidFill>
                <a:latin typeface="Palatino Linotype" panose="02040502050505030304" pitchFamily="18" charset="0"/>
              </a:rPr>
              <a:t>Presidency</a:t>
            </a:r>
            <a:endParaRPr lang="en-US" altLang="en-US" dirty="0">
              <a:solidFill>
                <a:schemeClr val="tx2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5035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7" name="Picture 4" descr="Thurmo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766" y="3267357"/>
            <a:ext cx="4524098" cy="2934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Time is N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439" y="137318"/>
            <a:ext cx="4587765" cy="2975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318260" y="898842"/>
            <a:ext cx="2819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dirty="0">
                <a:latin typeface="Palatino Linotype" panose="02040502050505030304" pitchFamily="18" charset="0"/>
              </a:rPr>
              <a:t>Reagan/Bush, 1980 poster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5562600" y="4800282"/>
            <a:ext cx="35052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dirty="0">
                <a:latin typeface="Palatino Linotype" panose="02040502050505030304" pitchFamily="18" charset="0"/>
              </a:rPr>
              <a:t>Strom Thurmond, 1948 Campaign on the </a:t>
            </a:r>
            <a:r>
              <a:rPr lang="en-US" altLang="en-US" dirty="0" err="1">
                <a:latin typeface="Palatino Linotype" panose="02040502050505030304" pitchFamily="18" charset="0"/>
              </a:rPr>
              <a:t>Dixiecrat</a:t>
            </a:r>
            <a:r>
              <a:rPr lang="en-US" altLang="en-US" dirty="0">
                <a:latin typeface="Palatino Linotype" panose="02040502050505030304" pitchFamily="18" charset="0"/>
              </a:rPr>
              <a:t> party</a:t>
            </a:r>
          </a:p>
        </p:txBody>
      </p:sp>
    </p:spTree>
    <p:extLst>
      <p:ext uri="{BB962C8B-B14F-4D97-AF65-F5344CB8AC3E}">
        <p14:creationId xmlns:p14="http://schemas.microsoft.com/office/powerpoint/2010/main" val="17254701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7" name="Picture 7" descr="Dale Peters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44" y="1307992"/>
            <a:ext cx="7987556" cy="4824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711200" y="168130"/>
            <a:ext cx="91440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dirty="0">
                <a:solidFill>
                  <a:schemeClr val="bg1"/>
                </a:solidFill>
                <a:latin typeface="Palatino Linotype" panose="02040502050505030304" pitchFamily="18" charset="0"/>
                <a:hlinkClick r:id="rId3"/>
              </a:rPr>
              <a:t>#1 Dale Peterson, for Alabama Ag Commission </a:t>
            </a:r>
            <a:endParaRPr lang="en-US" altLang="en-US" dirty="0">
              <a:solidFill>
                <a:schemeClr val="bg1"/>
              </a:solidFill>
              <a:latin typeface="Palatino Linotype" panose="02040502050505030304" pitchFamily="18" charset="0"/>
            </a:endParaRPr>
          </a:p>
          <a:p>
            <a:endParaRPr lang="en-US" altLang="en-US" dirty="0">
              <a:solidFill>
                <a:schemeClr val="bg1"/>
              </a:solidFill>
              <a:latin typeface="Palatino Linotype" panose="02040502050505030304" pitchFamily="18" charset="0"/>
            </a:endParaRPr>
          </a:p>
          <a:p>
            <a:r>
              <a:rPr lang="en-US" altLang="en-US" dirty="0">
                <a:solidFill>
                  <a:schemeClr val="bg1"/>
                </a:solidFill>
                <a:latin typeface="Palatino Linotype" panose="02040502050505030304" pitchFamily="18" charset="0"/>
                <a:hlinkClick r:id="rId4"/>
              </a:rPr>
              <a:t>#2 Dale Peterson, offering support to another candidate</a:t>
            </a:r>
            <a:endParaRPr lang="en-US" altLang="en-US" dirty="0">
              <a:solidFill>
                <a:schemeClr val="bg1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2018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7" name="Picture 4" descr="Camer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57" y="93468"/>
            <a:ext cx="6441743" cy="3208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Brow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439" y="3301999"/>
            <a:ext cx="6174731" cy="3005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20588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213824" y="457200"/>
            <a:ext cx="2819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dirty="0">
                <a:latin typeface="Palatino Linotype" panose="02040502050505030304" pitchFamily="18" charset="0"/>
                <a:hlinkClick r:id="rId2"/>
              </a:rPr>
              <a:t>Steve King, US House ad</a:t>
            </a:r>
            <a:endParaRPr lang="en-US" altLang="en-US" dirty="0">
              <a:latin typeface="Palatino Linotype" panose="02040502050505030304" pitchFamily="18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0" y="6096000"/>
            <a:ext cx="4114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dirty="0">
                <a:latin typeface="Palatino Linotype" panose="02040502050505030304" pitchFamily="18" charset="0"/>
                <a:hlinkClick r:id="rId3"/>
              </a:rPr>
              <a:t>Bob Vander </a:t>
            </a:r>
            <a:r>
              <a:rPr lang="en-US" altLang="en-US" dirty="0" err="1">
                <a:latin typeface="Palatino Linotype" panose="02040502050505030304" pitchFamily="18" charset="0"/>
                <a:hlinkClick r:id="rId3"/>
              </a:rPr>
              <a:t>Plaats</a:t>
            </a:r>
            <a:r>
              <a:rPr lang="en-US" altLang="en-US" dirty="0">
                <a:latin typeface="Palatino Linotype" panose="02040502050505030304" pitchFamily="18" charset="0"/>
                <a:hlinkClick r:id="rId3"/>
              </a:rPr>
              <a:t> for Iowa Governor</a:t>
            </a:r>
            <a:endParaRPr lang="en-US" altLang="en-US" dirty="0">
              <a:latin typeface="Palatino Linotype" panose="02040502050505030304" pitchFamily="18" charset="0"/>
            </a:endParaRPr>
          </a:p>
        </p:txBody>
      </p:sp>
      <p:pic>
        <p:nvPicPr>
          <p:cNvPr id="9" name="Picture 9" descr="Norris-and-Vander-Plaat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418" y="3343655"/>
            <a:ext cx="3995382" cy="2663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1065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29200" cy="3771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5844048" y="3532449"/>
            <a:ext cx="1143000" cy="11430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8092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7" name="Picture 4" descr="FD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4050"/>
            <a:ext cx="3706813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Fred Thompson 2008 Announcement Webcast Speech Tex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700" y="4584700"/>
            <a:ext cx="4876800" cy="173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Dennis Kucinich For President Bumper Sticker (Click For 2008 Announcement Speech)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425450"/>
            <a:ext cx="5257800" cy="158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Shirley Chisholm 1972 Bumper Sticker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330450"/>
            <a:ext cx="5257800" cy="176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64140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7" name="Picture 4" descr="Bob Jones Alabam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883" y="76200"/>
            <a:ext cx="266700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119883" y="4433887"/>
            <a:ext cx="27432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dirty="0">
                <a:solidFill>
                  <a:schemeClr val="tx2"/>
                </a:solidFill>
                <a:latin typeface="Palatino Linotype" panose="02040502050505030304" pitchFamily="18" charset="0"/>
              </a:rPr>
              <a:t>Robert Jones served as a US Representative from Georgia from 1947-77</a:t>
            </a:r>
          </a:p>
        </p:txBody>
      </p:sp>
      <p:pic>
        <p:nvPicPr>
          <p:cNvPr id="9" name="Picture 6" descr="d1e5e74c4ba78e3504ad3f78f33b00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16" y="2209800"/>
            <a:ext cx="5791200" cy="39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8876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6" name="Picture 7" descr="LeBron+James+New+Nike+Commerci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759" y="362898"/>
            <a:ext cx="7465499" cy="5591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folgers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198" y="434686"/>
            <a:ext cx="3223936" cy="1856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4315315" y="478347"/>
            <a:ext cx="403812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en-US" dirty="0">
                <a:solidFill>
                  <a:schemeClr val="bg1"/>
                </a:solidFill>
                <a:latin typeface="Palatino Linotype" panose="02040502050505030304" pitchFamily="18" charset="0"/>
                <a:hlinkClick r:id="rId4"/>
              </a:rPr>
              <a:t>Folgers Christmas</a:t>
            </a:r>
            <a:endParaRPr lang="en-US" altLang="en-US" dirty="0">
              <a:solidFill>
                <a:schemeClr val="bg1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23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…For 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>
                <a:latin typeface="Palatino Linotype" panose="02040502050505030304" pitchFamily="18" charset="0"/>
              </a:rPr>
              <a:t>Technique Effectiveness</a:t>
            </a:r>
          </a:p>
          <a:p>
            <a:pPr>
              <a:lnSpc>
                <a:spcPct val="90000"/>
              </a:lnSpc>
            </a:pPr>
            <a:endParaRPr lang="en-US" altLang="en-US" dirty="0">
              <a:latin typeface="Palatino Linotype" panose="02040502050505030304" pitchFamily="18" charset="0"/>
            </a:endParaRPr>
          </a:p>
          <a:p>
            <a:pPr>
              <a:lnSpc>
                <a:spcPct val="90000"/>
              </a:lnSpc>
            </a:pPr>
            <a:r>
              <a:rPr lang="en-US" altLang="en-US" dirty="0">
                <a:latin typeface="Palatino Linotype" panose="02040502050505030304" pitchFamily="18" charset="0"/>
              </a:rPr>
              <a:t>Campaign vs. Product</a:t>
            </a:r>
          </a:p>
          <a:p>
            <a:pPr>
              <a:lnSpc>
                <a:spcPct val="90000"/>
              </a:lnSpc>
            </a:pPr>
            <a:endParaRPr lang="en-US" altLang="en-US" dirty="0">
              <a:latin typeface="Palatino Linotype" panose="02040502050505030304" pitchFamily="18" charset="0"/>
            </a:endParaRPr>
          </a:p>
          <a:p>
            <a:pPr>
              <a:lnSpc>
                <a:spcPct val="90000"/>
              </a:lnSpc>
            </a:pPr>
            <a:r>
              <a:rPr lang="en-US" altLang="en-US" dirty="0">
                <a:latin typeface="Palatino Linotype" panose="02040502050505030304" pitchFamily="18" charset="0"/>
              </a:rPr>
              <a:t>Questions to keep in mind:</a:t>
            </a:r>
          </a:p>
          <a:p>
            <a:pPr lvl="1">
              <a:lnSpc>
                <a:spcPct val="90000"/>
              </a:lnSpc>
            </a:pPr>
            <a:r>
              <a:rPr lang="en-US" altLang="en-US" dirty="0">
                <a:latin typeface="Palatino Linotype" panose="02040502050505030304" pitchFamily="18" charset="0"/>
              </a:rPr>
              <a:t>Who is the audience?</a:t>
            </a:r>
          </a:p>
          <a:p>
            <a:pPr lvl="1">
              <a:lnSpc>
                <a:spcPct val="90000"/>
              </a:lnSpc>
            </a:pPr>
            <a:r>
              <a:rPr lang="en-US" altLang="en-US" dirty="0">
                <a:latin typeface="Palatino Linotype" panose="02040502050505030304" pitchFamily="18" charset="0"/>
              </a:rPr>
              <a:t>Does the ad focus on a particular issue?</a:t>
            </a:r>
          </a:p>
          <a:p>
            <a:pPr lvl="1">
              <a:lnSpc>
                <a:spcPct val="90000"/>
              </a:lnSpc>
            </a:pPr>
            <a:r>
              <a:rPr lang="en-US" altLang="en-US" dirty="0">
                <a:latin typeface="Palatino Linotype" panose="02040502050505030304" pitchFamily="18" charset="0"/>
              </a:rPr>
              <a:t>How does the ad shape public opinion?</a:t>
            </a:r>
          </a:p>
          <a:p>
            <a:pPr lvl="1">
              <a:lnSpc>
                <a:spcPct val="90000"/>
              </a:lnSpc>
            </a:pPr>
            <a:r>
              <a:rPr lang="en-US" altLang="en-US" dirty="0">
                <a:latin typeface="Palatino Linotype" panose="02040502050505030304" pitchFamily="18" charset="0"/>
              </a:rPr>
              <a:t>What is the ad trying to convince the public of?</a:t>
            </a:r>
          </a:p>
          <a:p>
            <a:pPr lvl="1">
              <a:lnSpc>
                <a:spcPct val="90000"/>
              </a:lnSpc>
            </a:pPr>
            <a:endParaRPr lang="en-US" altLang="en-US" dirty="0">
              <a:latin typeface="Palatino Linotype" panose="02040502050505030304" pitchFamily="18" charset="0"/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07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35500" y="210219"/>
            <a:ext cx="3854450" cy="677862"/>
          </a:xfrm>
        </p:spPr>
        <p:txBody>
          <a:bodyPr/>
          <a:lstStyle/>
          <a:p>
            <a:r>
              <a:rPr lang="en-US" dirty="0" smtClean="0"/>
              <a:t>Testimonial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419600" y="1295400"/>
            <a:ext cx="4724400" cy="99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38912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" charset="2"/>
              <a:buChar char="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800" dirty="0" smtClean="0">
                <a:solidFill>
                  <a:schemeClr val="tx2"/>
                </a:solidFill>
                <a:latin typeface="Palatino Linotype" panose="02040502050505030304" pitchFamily="18" charset="0"/>
              </a:rPr>
              <a:t>Endorsements </a:t>
            </a:r>
            <a:r>
              <a:rPr lang="en-US" altLang="en-US" sz="2800" dirty="0">
                <a:solidFill>
                  <a:schemeClr val="tx2"/>
                </a:solidFill>
                <a:latin typeface="Palatino Linotype" panose="02040502050505030304" pitchFamily="18" charset="0"/>
              </a:rPr>
              <a:t>from celebrities and other well-known </a:t>
            </a:r>
            <a:r>
              <a:rPr lang="en-US" altLang="en-US" sz="2800" dirty="0" smtClean="0">
                <a:solidFill>
                  <a:schemeClr val="tx2"/>
                </a:solidFill>
                <a:latin typeface="Palatino Linotype" panose="02040502050505030304" pitchFamily="18" charset="0"/>
              </a:rPr>
              <a:t>people</a:t>
            </a:r>
            <a:endParaRPr lang="en-US" altLang="en-US" sz="2800" dirty="0">
              <a:solidFill>
                <a:schemeClr val="tx2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8" name="Picture 9" descr="PH20071129015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67" y="248603"/>
            <a:ext cx="3987466" cy="2801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68300" y="3000375"/>
            <a:ext cx="4267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dirty="0">
                <a:solidFill>
                  <a:schemeClr val="bg1"/>
                </a:solidFill>
                <a:latin typeface="Palatino Linotype" panose="02040502050505030304" pitchFamily="18" charset="0"/>
                <a:hlinkClick r:id="rId3"/>
              </a:rPr>
              <a:t>Chuck Norris and Mike Huckabee, 2008</a:t>
            </a:r>
            <a:endParaRPr lang="en-US" altLang="en-US" dirty="0">
              <a:solidFill>
                <a:schemeClr val="bg1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10" name="Picture 7" descr="763769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0" y="3338513"/>
            <a:ext cx="4267200" cy="2780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59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Testimonial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700337" y="5942013"/>
            <a:ext cx="4572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dirty="0">
                <a:solidFill>
                  <a:schemeClr val="tx2"/>
                </a:solidFill>
                <a:latin typeface="Palatino Linotype" panose="02040502050505030304" pitchFamily="18" charset="0"/>
                <a:hlinkClick r:id="rId2"/>
              </a:rPr>
              <a:t>Michael Jordan endorses Bill Bradley</a:t>
            </a:r>
            <a:r>
              <a:rPr lang="en-US" altLang="en-US" u="sng" dirty="0">
                <a:solidFill>
                  <a:schemeClr val="tx2"/>
                </a:solidFill>
                <a:latin typeface="Palatino Linotype" panose="02040502050505030304" pitchFamily="18" charset="0"/>
                <a:hlinkClick r:id="rId2"/>
              </a:rPr>
              <a:t>, 2000</a:t>
            </a:r>
            <a:endParaRPr lang="en-US" altLang="en-US" u="sng" dirty="0">
              <a:solidFill>
                <a:schemeClr val="tx2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8" name="Picture 8" descr="bill_bradley_tim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925" y="0"/>
            <a:ext cx="4443412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David McNew/Getty Imag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47" y="3517900"/>
            <a:ext cx="3762375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 descr="Jemal Countess/WireIma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58" y="820980"/>
            <a:ext cx="3481137" cy="262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01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Mudslinging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8400"/>
            <a:ext cx="4596063" cy="518795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altLang="en-US" sz="2800" dirty="0">
                <a:latin typeface="Palatino Linotype" panose="02040502050505030304" pitchFamily="18" charset="0"/>
              </a:rPr>
              <a:t>Often referred to as "attack ads" </a:t>
            </a:r>
          </a:p>
          <a:p>
            <a:pPr>
              <a:lnSpc>
                <a:spcPct val="90000"/>
              </a:lnSpc>
            </a:pPr>
            <a:endParaRPr lang="en-US" altLang="en-US" sz="2800" dirty="0">
              <a:latin typeface="Palatino Linotype" panose="02040502050505030304" pitchFamily="18" charset="0"/>
            </a:endParaRPr>
          </a:p>
          <a:p>
            <a:pPr>
              <a:lnSpc>
                <a:spcPct val="90000"/>
              </a:lnSpc>
            </a:pPr>
            <a:r>
              <a:rPr lang="en-US" altLang="en-US" sz="2800" dirty="0">
                <a:latin typeface="Palatino Linotype" panose="02040502050505030304" pitchFamily="18" charset="0"/>
              </a:rPr>
              <a:t>Make assertions about the opponent in a variety of unflattering ways </a:t>
            </a:r>
          </a:p>
          <a:p>
            <a:pPr>
              <a:lnSpc>
                <a:spcPct val="90000"/>
              </a:lnSpc>
            </a:pPr>
            <a:endParaRPr lang="en-US" altLang="en-US" sz="2800" dirty="0">
              <a:latin typeface="Palatino Linotype" panose="02040502050505030304" pitchFamily="18" charset="0"/>
            </a:endParaRPr>
          </a:p>
          <a:p>
            <a:pPr>
              <a:lnSpc>
                <a:spcPct val="90000"/>
              </a:lnSpc>
            </a:pPr>
            <a:r>
              <a:rPr lang="en-US" altLang="en-US" sz="2800" dirty="0">
                <a:latin typeface="Palatino Linotype" panose="02040502050505030304" pitchFamily="18" charset="0"/>
              </a:rPr>
              <a:t>Used by a candidate primarily to create a negative impression of one's opponent </a:t>
            </a:r>
          </a:p>
          <a:p>
            <a:pPr>
              <a:lnSpc>
                <a:spcPct val="90000"/>
              </a:lnSpc>
            </a:pPr>
            <a:endParaRPr lang="en-US" altLang="en-US" sz="2800" dirty="0">
              <a:latin typeface="Palatino Linotype" panose="02040502050505030304" pitchFamily="18" charset="0"/>
            </a:endParaRPr>
          </a:p>
          <a:p>
            <a:pPr>
              <a:lnSpc>
                <a:spcPct val="90000"/>
              </a:lnSpc>
            </a:pPr>
            <a:r>
              <a:rPr lang="en-US" altLang="en-US" sz="2800" dirty="0">
                <a:latin typeface="Palatino Linotype" panose="02040502050505030304" pitchFamily="18" charset="0"/>
              </a:rPr>
              <a:t>Can this strategy go too </a:t>
            </a:r>
            <a:r>
              <a:rPr lang="en-US" altLang="en-US" sz="2800" dirty="0" smtClean="0">
                <a:latin typeface="Palatino Linotype" panose="02040502050505030304" pitchFamily="18" charset="0"/>
              </a:rPr>
              <a:t>far?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8" name="Picture 4" descr="Nixon Used C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4543" y="254585"/>
            <a:ext cx="3336925" cy="3421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562600" y="3810000"/>
            <a:ext cx="3581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2000" b="1">
                <a:solidFill>
                  <a:schemeClr val="bg1"/>
                </a:solidFill>
                <a:latin typeface="Palatino Linotype" panose="02040502050505030304" pitchFamily="18" charset="0"/>
              </a:rPr>
              <a:t>Anti-Nixon Poster</a:t>
            </a:r>
          </a:p>
        </p:txBody>
      </p:sp>
      <p:pic>
        <p:nvPicPr>
          <p:cNvPr id="10" name="Picture 8" descr="1_61_320_031009_greta_2new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747953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3657600" y="6057900"/>
            <a:ext cx="2667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dirty="0">
                <a:latin typeface="Palatino Linotype" panose="02040502050505030304" pitchFamily="18" charset="0"/>
                <a:hlinkClick r:id="rId4"/>
              </a:rPr>
              <a:t>Sing Along with Newt</a:t>
            </a:r>
            <a:endParaRPr lang="en-US" altLang="en-US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03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Mudslinging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latin typeface="Palatino Linotype" panose="02040502050505030304" pitchFamily="18" charset="0"/>
              </a:rPr>
              <a:t>Campaign buttons from the 1964 Presidential campaign between Lyndon B. Johnson and Barry Goldwater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7" name="Picture 5" descr="Goldwater '6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7" y="3095200"/>
            <a:ext cx="3128963" cy="3121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Goldwater Righ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124200"/>
            <a:ext cx="2824163" cy="287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Goldwater Nut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495" y="3765550"/>
            <a:ext cx="2139824" cy="215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457200" y="2819400"/>
            <a:ext cx="2895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>
                <a:latin typeface="Palatino Linotype" panose="02040502050505030304" pitchFamily="18" charset="0"/>
              </a:rPr>
              <a:t>Anti-Goldwater button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4191000" y="2667000"/>
            <a:ext cx="2819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>
                <a:latin typeface="Palatino Linotype" panose="02040502050505030304" pitchFamily="18" charset="0"/>
              </a:rPr>
              <a:t>Goldwater button….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7315200" y="3124200"/>
            <a:ext cx="1828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>
                <a:latin typeface="Palatino Linotype" panose="02040502050505030304" pitchFamily="18" charset="0"/>
              </a:rPr>
              <a:t>….and the parody button </a:t>
            </a:r>
          </a:p>
        </p:txBody>
      </p:sp>
    </p:spTree>
    <p:extLst>
      <p:ext uri="{BB962C8B-B14F-4D97-AF65-F5344CB8AC3E}">
        <p14:creationId xmlns:p14="http://schemas.microsoft.com/office/powerpoint/2010/main" val="330551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8400"/>
            <a:ext cx="3601453" cy="4957763"/>
          </a:xfrm>
        </p:spPr>
        <p:txBody>
          <a:bodyPr>
            <a:normAutofit fontScale="92500" lnSpcReduction="10000"/>
          </a:bodyPr>
          <a:lstStyle/>
          <a:p>
            <a:r>
              <a:rPr lang="en-US" altLang="en-US" dirty="0">
                <a:latin typeface="Palatino Linotype" panose="02040502050505030304" pitchFamily="18" charset="0"/>
              </a:rPr>
              <a:t>Use of popular symbols to create a positive connotation for the candidate </a:t>
            </a:r>
            <a:r>
              <a:rPr lang="en-US" altLang="en-US" i="1" dirty="0">
                <a:latin typeface="Palatino Linotype" panose="02040502050505030304" pitchFamily="18" charset="0"/>
              </a:rPr>
              <a:t>or</a:t>
            </a:r>
            <a:r>
              <a:rPr lang="en-US" altLang="en-US" dirty="0">
                <a:latin typeface="Palatino Linotype" panose="02040502050505030304" pitchFamily="18" charset="0"/>
              </a:rPr>
              <a:t> </a:t>
            </a:r>
          </a:p>
          <a:p>
            <a:r>
              <a:rPr lang="en-US" altLang="en-US" dirty="0">
                <a:latin typeface="Palatino Linotype" panose="02040502050505030304" pitchFamily="18" charset="0"/>
              </a:rPr>
              <a:t>Use of negative or controversial symbols to create a negative connotation of one's opponent.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www.envisionexperience.com</a:t>
            </a:r>
            <a:endParaRPr lang="en-US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3476-E0DC-984C-B180-EFFAB7B60F29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6" name="Picture 4" descr="Hilla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056" y="3022016"/>
            <a:ext cx="2376237" cy="3104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hurchil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2077" y="128170"/>
            <a:ext cx="2264723" cy="3316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1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mple Theme">
  <a:themeElements>
    <a:clrScheme name="Custom 1">
      <a:dk1>
        <a:srgbClr val="58595B"/>
      </a:dk1>
      <a:lt1>
        <a:sysClr val="window" lastClr="FFFFFF"/>
      </a:lt1>
      <a:dk2>
        <a:srgbClr val="1F497D"/>
      </a:dk2>
      <a:lt2>
        <a:srgbClr val="FFFFFF"/>
      </a:lt2>
      <a:accent1>
        <a:srgbClr val="F6B53A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nvision Template" id="{03DD1B09-2433-49BF-BEA2-A810CB773BBF}" vid="{173CA840-2C80-4F4F-8EAB-2DDF91586C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24D5C60F90B14280FF50065FB6E19D" ma:contentTypeVersion="1" ma:contentTypeDescription="Create a new document." ma:contentTypeScope="" ma:versionID="eac6d967835245de76128096971d7cbe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1667D11-2804-4B34-AB61-7971232CCBC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9C6A60F-66C3-497A-A5D2-CAE1218D531E}">
  <ds:schemaRefs>
    <ds:schemaRef ds:uri="http://purl.org/dc/dcmitype/"/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AD291CF-2465-40B9-BE4F-B4E978CAB7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3050</TotalTime>
  <Words>883</Words>
  <Application>Microsoft Office PowerPoint</Application>
  <PresentationFormat>On-screen Show (4:3)</PresentationFormat>
  <Paragraphs>193</Paragraphs>
  <Slides>29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Calibri</vt:lpstr>
      <vt:lpstr>Palatino Linotype</vt:lpstr>
      <vt:lpstr>Times New Roman</vt:lpstr>
      <vt:lpstr>Wingdings</vt:lpstr>
      <vt:lpstr>Sample Theme</vt:lpstr>
      <vt:lpstr>Campaign Advertising</vt:lpstr>
      <vt:lpstr>objectives</vt:lpstr>
      <vt:lpstr>PowerPoint Presentation</vt:lpstr>
      <vt:lpstr>…For discussion</vt:lpstr>
      <vt:lpstr>Testimonial</vt:lpstr>
      <vt:lpstr>Testimonial</vt:lpstr>
      <vt:lpstr>Mudslinging</vt:lpstr>
      <vt:lpstr>Mudslinging</vt:lpstr>
      <vt:lpstr>Transfer</vt:lpstr>
      <vt:lpstr>Transfer</vt:lpstr>
      <vt:lpstr>Card Stacking</vt:lpstr>
      <vt:lpstr>Card Stacking</vt:lpstr>
      <vt:lpstr>Plain Folks</vt:lpstr>
      <vt:lpstr>Plain Folks</vt:lpstr>
      <vt:lpstr>Glittering Generalities</vt:lpstr>
      <vt:lpstr>Glittering Generalities</vt:lpstr>
      <vt:lpstr>Bandwagon</vt:lpstr>
      <vt:lpstr>Bandwagon</vt:lpstr>
      <vt:lpstr>Contrast</vt:lpstr>
      <vt:lpstr>Contrast</vt:lpstr>
      <vt:lpstr>QUIZ Time!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Fly Communications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Fly Admin</dc:creator>
  <cp:lastModifiedBy>Andrew Potter</cp:lastModifiedBy>
  <cp:revision>158</cp:revision>
  <cp:lastPrinted>2015-11-16T13:55:57Z</cp:lastPrinted>
  <dcterms:created xsi:type="dcterms:W3CDTF">2013-07-30T19:40:21Z</dcterms:created>
  <dcterms:modified xsi:type="dcterms:W3CDTF">2015-11-16T14:41:22Z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0x0101003824D5C60F90B14280FF50065FB6E19D</vt:lpwstr>
  </property>
</Properties>
</file>